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2" r:id="rId6"/>
  </p:sldMasterIdLst>
  <p:notesMasterIdLst>
    <p:notesMasterId r:id="rId20"/>
  </p:notesMasterIdLst>
  <p:handoutMasterIdLst>
    <p:handoutMasterId r:id="rId21"/>
  </p:handoutMasterIdLst>
  <p:sldIdLst>
    <p:sldId id="257" r:id="rId7"/>
    <p:sldId id="282" r:id="rId8"/>
    <p:sldId id="271" r:id="rId9"/>
    <p:sldId id="273" r:id="rId10"/>
    <p:sldId id="287" r:id="rId11"/>
    <p:sldId id="274" r:id="rId12"/>
    <p:sldId id="283" r:id="rId13"/>
    <p:sldId id="275" r:id="rId14"/>
    <p:sldId id="285" r:id="rId15"/>
    <p:sldId id="286" r:id="rId16"/>
    <p:sldId id="276" r:id="rId17"/>
    <p:sldId id="280" r:id="rId18"/>
    <p:sldId id="281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nderland, Amber" initials="SA" lastIdx="2" clrIdx="0">
    <p:extLst>
      <p:ext uri="{19B8F6BF-5375-455C-9EA6-DF929625EA0E}">
        <p15:presenceInfo xmlns:p15="http://schemas.microsoft.com/office/powerpoint/2012/main" userId="S::amberbug@spu.edu::234b0d7c-553f-4706-965a-2a54d43726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93F1"/>
    <a:srgbClr val="996633"/>
    <a:srgbClr val="CCECFF"/>
    <a:srgbClr val="FFFF66"/>
    <a:srgbClr val="FFFF00"/>
    <a:srgbClr val="003366"/>
    <a:srgbClr val="5F5F5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E316A9-D66A-4350-90C1-044F35406A70}" v="4" dt="2021-04-13T22:00:15.0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522" autoAdjust="0"/>
  </p:normalViewPr>
  <p:slideViewPr>
    <p:cSldViewPr snapToGrid="0">
      <p:cViewPr varScale="1">
        <p:scale>
          <a:sx n="96" d="100"/>
          <a:sy n="96" d="100"/>
        </p:scale>
        <p:origin x="12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nderland, Amber" userId="S::amberbug_spu.edu#ext#@doimspp.onmicrosoft.com::c241477b-2aad-47b1-bd6f-08e05d306ed5" providerId="AD" clId="Web-{6BE316A9-D66A-4350-90C1-044F35406A70}"/>
    <pc:docChg chg="modSld">
      <pc:chgData name="Sunderland, Amber" userId="S::amberbug_spu.edu#ext#@doimspp.onmicrosoft.com::c241477b-2aad-47b1-bd6f-08e05d306ed5" providerId="AD" clId="Web-{6BE316A9-D66A-4350-90C1-044F35406A70}" dt="2021-04-13T22:00:14.041" v="2" actId="20577"/>
      <pc:docMkLst>
        <pc:docMk/>
      </pc:docMkLst>
      <pc:sldChg chg="modSp">
        <pc:chgData name="Sunderland, Amber" userId="S::amberbug_spu.edu#ext#@doimspp.onmicrosoft.com::c241477b-2aad-47b1-bd6f-08e05d306ed5" providerId="AD" clId="Web-{6BE316A9-D66A-4350-90C1-044F35406A70}" dt="2021-04-13T22:00:14.041" v="2" actId="20577"/>
        <pc:sldMkLst>
          <pc:docMk/>
          <pc:sldMk cId="0" sldId="283"/>
        </pc:sldMkLst>
        <pc:spChg chg="mod">
          <ac:chgData name="Sunderland, Amber" userId="S::amberbug_spu.edu#ext#@doimspp.onmicrosoft.com::c241477b-2aad-47b1-bd6f-08e05d306ed5" providerId="AD" clId="Web-{6BE316A9-D66A-4350-90C1-044F35406A70}" dt="2021-04-13T22:00:14.041" v="2" actId="20577"/>
          <ac:spMkLst>
            <pc:docMk/>
            <pc:sldMk cId="0" sldId="283"/>
            <ac:spMk id="18435" creationId="{78844516-8991-4303-97D3-C430A0FEE63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5F48B45B-8AE1-43BC-A67D-4351C1EF9BA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5C42689F-BB19-46E3-BD59-166737D4D59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2B43ED97-C1CF-438F-B3B3-F42BECBCBC8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83E2895C-6163-43D1-8543-1A65B94E200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C8EB256-7B13-4AFF-8888-ED291CFBCD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BE723D15-7ED1-4DCC-8650-C616D2CA61A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419485A8-B933-4E0F-AB93-DAC0792CFAA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4B0D0ACF-3F4F-4DF7-8ABD-14ABD8BC8F7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807664F3-2FAB-42C0-812E-64D6AAF3DDE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C59D8641-483D-452F-8D1C-A1910A16193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67F568FD-C470-49C0-845C-5C7EFD48C9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88E3869-9134-4F58-9A6F-28991B66F9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F5C74E4F-281B-48FF-ADF0-9288A548FF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AAF92028-32FB-4338-8A49-3CB0090135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0012CE3E-6DEC-4741-B830-ED0547E6EB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B32894C-B6AA-4190-ACD5-0D799EF5AC47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35541922-BA23-412E-B7AC-E4844CE33C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1EDA483-6593-4C58-8A8C-6CB08E703C84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0E274EB7-1F33-4B4F-AC8F-162A17EDDD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6688CA15-368B-40A8-88C8-92D0D15502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378122B1-CA3F-4052-B94F-0B5CFACDA5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FC5C944-32C7-4939-8E97-F8547955C544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4106B823-727B-4A28-B061-5AF18C8B58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864D5DB6-0783-4400-A773-7C5F194EA4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080516C7-5B82-406E-AD84-588FE5B233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5D57301-6903-4A67-BEC4-8572A65967A4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670E163B-08EA-4F54-AF5A-7BE24EC959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89E28591-E459-47F4-AEAE-8893766CD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5B09D187-FDCE-48A3-8C02-4ECA4B7F7B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F4BDE14-F895-4E5D-8C14-2E1A3A4DA745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336F5C49-C700-436D-8515-A2C2923F02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9EB40B44-95AC-4184-983A-61AC3FC12F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4BD052E6-36CE-4D01-AA21-5CA92D83E4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8A581C-6883-40FB-92C1-CB4466CEC9DC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A1E47580-7E9B-439E-A45B-5E47992C11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0EC6C85E-21E6-4EEC-9FEC-84E52F94DF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56968A12-C2A3-4F3A-AA00-0398924A10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6900030-A261-4ACB-A1E3-CBC578916A1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AA3A990E-DC54-429E-B8C4-23D5DC7116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E2DCCA0D-08AB-46EF-9250-B222D889A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130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56968A12-C2A3-4F3A-AA00-0398924A10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6900030-A261-4ACB-A1E3-CBC578916A17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AA3A990E-DC54-429E-B8C4-23D5DC7116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E2DCCA0D-08AB-46EF-9250-B222D889A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49C343A0-1421-4909-8C9C-C3EF24FDD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C81CC1C-7D33-47C7-9E1E-4A993C88C067}" type="slidenum">
              <a:rPr lang="en-US" altLang="en-US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C52F0D6E-9913-485E-BF72-AF697AA168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977E75BF-2675-4F70-9664-236B679E45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C4DECEB2-2A92-49D7-A710-1B9D0C0B61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218CE88-96CC-45B5-B963-A01E647645BD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C906180B-4F85-41FF-8388-8E6A8FD17E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05427D3B-73C8-475B-8F53-8288E32AD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CD24BF16-B318-4BF9-BA57-853DDC42BD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E7A9BE3-54EB-4477-B250-F4CE3A96FA54}" type="slidenum">
              <a:rPr lang="en-US" altLang="en-US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73D932A0-05F0-4C2A-A27A-294E8B16FB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8EE396B0-CE56-4216-BDCB-F46FF074AD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F11CC51D-CA0B-4A09-AB2D-4BB88FBD69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754245A-8F3F-41A5-B21F-4E2F49D68660}" type="slidenum">
              <a:rPr lang="en-US" altLang="en-US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6372149C-6D45-42DB-8EF9-6869155A69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031A4A60-A588-414F-9BC8-E5343407EA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r">
            <a:extLst>
              <a:ext uri="{FF2B5EF4-FFF2-40B4-BE49-F238E27FC236}">
                <a16:creationId xmlns:a16="http://schemas.microsoft.com/office/drawing/2014/main" id="{F7CC9F06-A9BD-4698-9C81-CFF6B397B1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6497638"/>
            <a:ext cx="91630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 sz="40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796925" y="479425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83413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081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0038" y="336550"/>
            <a:ext cx="2057400" cy="5759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7838" y="336550"/>
            <a:ext cx="6019800" cy="5759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8559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r">
            <a:extLst>
              <a:ext uri="{FF2B5EF4-FFF2-40B4-BE49-F238E27FC236}">
                <a16:creationId xmlns:a16="http://schemas.microsoft.com/office/drawing/2014/main" id="{B455FE95-FEA8-4225-A7F1-310165918F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6497638"/>
            <a:ext cx="91630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 sz="40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796925" y="479425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41780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75282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2413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87028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8120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62678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0889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940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1513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19718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4767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0038" y="336550"/>
            <a:ext cx="2057400" cy="5759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7838" y="336550"/>
            <a:ext cx="6019800" cy="5759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48199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r">
            <a:extLst>
              <a:ext uri="{FF2B5EF4-FFF2-40B4-BE49-F238E27FC236}">
                <a16:creationId xmlns:a16="http://schemas.microsoft.com/office/drawing/2014/main" id="{BE708918-A3C2-4859-8A08-DF90542C4A3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6497638"/>
            <a:ext cx="91630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 sz="40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796925" y="479425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143573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61812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79710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81721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60141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87046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766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90916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1085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717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0031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0038" y="336550"/>
            <a:ext cx="2057400" cy="5759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7838" y="336550"/>
            <a:ext cx="6019800" cy="5759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8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812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35678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3985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67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7406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17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bar">
            <a:extLst>
              <a:ext uri="{FF2B5EF4-FFF2-40B4-BE49-F238E27FC236}">
                <a16:creationId xmlns:a16="http://schemas.microsoft.com/office/drawing/2014/main" id="{B15A678F-F69F-4DF0-B837-2E4B0630DEA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6497638"/>
            <a:ext cx="91630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>
            <a:extLst>
              <a:ext uri="{FF2B5EF4-FFF2-40B4-BE49-F238E27FC236}">
                <a16:creationId xmlns:a16="http://schemas.microsoft.com/office/drawing/2014/main" id="{8C279F01-5C67-4111-80D9-2D8C5F992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7">
            <a:extLst>
              <a:ext uri="{FF2B5EF4-FFF2-40B4-BE49-F238E27FC236}">
                <a16:creationId xmlns:a16="http://schemas.microsoft.com/office/drawing/2014/main" id="{CD249AC2-4310-4AA1-A707-9F0BD6C64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7375" y="6546850"/>
            <a:ext cx="190500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200" b="1">
                <a:solidFill>
                  <a:schemeClr val="bg1"/>
                </a:solidFill>
                <a:latin typeface="Arial" panose="020B0604020202020204" pitchFamily="34" charset="0"/>
              </a:rPr>
              <a:t>00-</a:t>
            </a:r>
            <a:fld id="{CC4C9545-6EAF-45C5-A453-CAAA900E4BDC}" type="slidenum">
              <a:rPr lang="en-US" altLang="en-US" sz="1200" b="1" smtClean="0">
                <a:solidFill>
                  <a:schemeClr val="bg1"/>
                </a:solidFill>
                <a:latin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r>
              <a:rPr lang="en-US" altLang="en-US" sz="1200" b="1">
                <a:solidFill>
                  <a:schemeClr val="bg1"/>
                </a:solidFill>
                <a:latin typeface="Arial" panose="020B0604020202020204" pitchFamily="34" charset="0"/>
              </a:rPr>
              <a:t>-D110-EP</a:t>
            </a:r>
          </a:p>
        </p:txBody>
      </p:sp>
      <p:sp>
        <p:nvSpPr>
          <p:cNvPr id="1029" name="Rectangle 11">
            <a:extLst>
              <a:ext uri="{FF2B5EF4-FFF2-40B4-BE49-F238E27FC236}">
                <a16:creationId xmlns:a16="http://schemas.microsoft.com/office/drawing/2014/main" id="{2C6B44AF-04C1-4BE6-9C49-2D5D6B96F4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77838" y="336550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dist="45791" dir="2021404" algn="ctr" rotWithShape="0">
              <a:srgbClr val="5F5F5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4"/>
        </a:buBlip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80000"/>
        <a:buFont typeface="Wingdings" panose="05000000000000000000" pitchFamily="2" charset="2"/>
        <a:buChar char="§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D93F1"/>
        </a:buClr>
        <a:buFont typeface="Arial" panose="020B0604020202020204" pitchFamily="34" charset="0"/>
        <a:buChar char="-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Font typeface="Wingdings" panose="05000000000000000000" pitchFamily="2" charset="2"/>
        <a:buChar char="§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D93F1"/>
        </a:buClr>
        <a:buFont typeface="Arial" panose="020B0604020202020204" pitchFamily="34" charset="0"/>
        <a:buChar char="-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D93F1"/>
        </a:buClr>
        <a:buFont typeface="Arial" charset="0"/>
        <a:buChar char="-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D93F1"/>
        </a:buClr>
        <a:buFont typeface="Arial" charset="0"/>
        <a:buChar char="-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D93F1"/>
        </a:buClr>
        <a:buFont typeface="Arial" charset="0"/>
        <a:buChar char="-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D93F1"/>
        </a:buClr>
        <a:buFont typeface="Arial" charset="0"/>
        <a:buChar char="-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bar">
            <a:extLst>
              <a:ext uri="{FF2B5EF4-FFF2-40B4-BE49-F238E27FC236}">
                <a16:creationId xmlns:a16="http://schemas.microsoft.com/office/drawing/2014/main" id="{CB2F4C8D-34F4-4D40-8A76-D8BBC89EF3B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6497638"/>
            <a:ext cx="91630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>
            <a:extLst>
              <a:ext uri="{FF2B5EF4-FFF2-40B4-BE49-F238E27FC236}">
                <a16:creationId xmlns:a16="http://schemas.microsoft.com/office/drawing/2014/main" id="{68B77081-D502-4FAC-AA23-BC355A1BD9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2" name="Rectangle 7">
            <a:extLst>
              <a:ext uri="{FF2B5EF4-FFF2-40B4-BE49-F238E27FC236}">
                <a16:creationId xmlns:a16="http://schemas.microsoft.com/office/drawing/2014/main" id="{64FFB0CC-02A6-47CC-8902-2DF71CA34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7375" y="6546850"/>
            <a:ext cx="190500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200" b="1">
                <a:solidFill>
                  <a:srgbClr val="FFFFFF"/>
                </a:solidFill>
                <a:latin typeface="Arial" panose="020B0604020202020204" pitchFamily="34" charset="0"/>
              </a:rPr>
              <a:t>00-</a:t>
            </a:r>
            <a:fld id="{7EE5F319-50CD-49B8-BA37-1B6D1521370E}" type="slidenum">
              <a:rPr lang="en-US" altLang="en-US" sz="1200" b="1" smtClean="0">
                <a:solidFill>
                  <a:srgbClr val="FFFFFF"/>
                </a:solidFill>
                <a:latin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r>
              <a:rPr lang="en-US" altLang="en-US" sz="1200" b="1">
                <a:solidFill>
                  <a:srgbClr val="FFFFFF"/>
                </a:solidFill>
                <a:latin typeface="Arial" panose="020B0604020202020204" pitchFamily="34" charset="0"/>
              </a:rPr>
              <a:t>-D110-EP</a:t>
            </a:r>
          </a:p>
        </p:txBody>
      </p:sp>
      <p:sp>
        <p:nvSpPr>
          <p:cNvPr id="2053" name="Rectangle 11">
            <a:extLst>
              <a:ext uri="{FF2B5EF4-FFF2-40B4-BE49-F238E27FC236}">
                <a16:creationId xmlns:a16="http://schemas.microsoft.com/office/drawing/2014/main" id="{423CFF24-8F4F-481F-87EB-604AE8784C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77838" y="336550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dist="45791" dir="2021404" algn="ctr" rotWithShape="0">
              <a:srgbClr val="5F5F5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4"/>
        </a:buBlip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80000"/>
        <a:buFont typeface="Wingdings" panose="05000000000000000000" pitchFamily="2" charset="2"/>
        <a:buChar char="§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D93F1"/>
        </a:buClr>
        <a:buFont typeface="Arial" panose="020B0604020202020204" pitchFamily="34" charset="0"/>
        <a:buChar char="-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Font typeface="Wingdings" panose="05000000000000000000" pitchFamily="2" charset="2"/>
        <a:buChar char="§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D93F1"/>
        </a:buClr>
        <a:buFont typeface="Arial" panose="020B0604020202020204" pitchFamily="34" charset="0"/>
        <a:buChar char="-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D93F1"/>
        </a:buClr>
        <a:buFont typeface="Arial" charset="0"/>
        <a:buChar char="-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D93F1"/>
        </a:buClr>
        <a:buFont typeface="Arial" charset="0"/>
        <a:buChar char="-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D93F1"/>
        </a:buClr>
        <a:buFont typeface="Arial" charset="0"/>
        <a:buChar char="-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D93F1"/>
        </a:buClr>
        <a:buFont typeface="Arial" charset="0"/>
        <a:buChar char="-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bar">
            <a:extLst>
              <a:ext uri="{FF2B5EF4-FFF2-40B4-BE49-F238E27FC236}">
                <a16:creationId xmlns:a16="http://schemas.microsoft.com/office/drawing/2014/main" id="{F37B55B3-1D9F-4521-B936-07F25B82323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6497638"/>
            <a:ext cx="91630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>
            <a:extLst>
              <a:ext uri="{FF2B5EF4-FFF2-40B4-BE49-F238E27FC236}">
                <a16:creationId xmlns:a16="http://schemas.microsoft.com/office/drawing/2014/main" id="{CFE0E5D8-530B-4A4F-90E6-1143A78E8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6" name="Rectangle 7">
            <a:extLst>
              <a:ext uri="{FF2B5EF4-FFF2-40B4-BE49-F238E27FC236}">
                <a16:creationId xmlns:a16="http://schemas.microsoft.com/office/drawing/2014/main" id="{45BD1282-5B14-4284-81E3-6F07FD599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7375" y="6546850"/>
            <a:ext cx="190500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200" b="1">
                <a:solidFill>
                  <a:srgbClr val="FFFFFF"/>
                </a:solidFill>
                <a:latin typeface="Arial" panose="020B0604020202020204" pitchFamily="34" charset="0"/>
              </a:rPr>
              <a:t>00-</a:t>
            </a:r>
            <a:fld id="{0A4E76ED-3E1B-43C8-B3A1-8361ECF66F5D}" type="slidenum">
              <a:rPr lang="en-US" altLang="en-US" sz="1200" b="1" smtClean="0">
                <a:solidFill>
                  <a:srgbClr val="FFFFFF"/>
                </a:solidFill>
                <a:latin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r>
              <a:rPr lang="en-US" altLang="en-US" sz="1200" b="1">
                <a:solidFill>
                  <a:srgbClr val="FFFFFF"/>
                </a:solidFill>
                <a:latin typeface="Arial" panose="020B0604020202020204" pitchFamily="34" charset="0"/>
              </a:rPr>
              <a:t>-D110-EP</a:t>
            </a:r>
          </a:p>
        </p:txBody>
      </p:sp>
      <p:sp>
        <p:nvSpPr>
          <p:cNvPr id="3077" name="Rectangle 11">
            <a:extLst>
              <a:ext uri="{FF2B5EF4-FFF2-40B4-BE49-F238E27FC236}">
                <a16:creationId xmlns:a16="http://schemas.microsoft.com/office/drawing/2014/main" id="{C48FDD0A-948B-4C9E-9A3E-0BF70EDEB6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77838" y="336550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dist="45791" dir="2021404" algn="ctr" rotWithShape="0">
              <a:srgbClr val="5F5F5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3D93F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4"/>
        </a:buBlip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80000"/>
        <a:buFont typeface="Wingdings" panose="05000000000000000000" pitchFamily="2" charset="2"/>
        <a:buChar char="§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D93F1"/>
        </a:buClr>
        <a:buFont typeface="Arial" panose="020B0604020202020204" pitchFamily="34" charset="0"/>
        <a:buChar char="-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Font typeface="Wingdings" panose="05000000000000000000" pitchFamily="2" charset="2"/>
        <a:buChar char="§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D93F1"/>
        </a:buClr>
        <a:buFont typeface="Arial" panose="020B0604020202020204" pitchFamily="34" charset="0"/>
        <a:buChar char="-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D93F1"/>
        </a:buClr>
        <a:buFont typeface="Arial" charset="0"/>
        <a:buChar char="-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D93F1"/>
        </a:buClr>
        <a:buFont typeface="Arial" charset="0"/>
        <a:buChar char="-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D93F1"/>
        </a:buClr>
        <a:buFont typeface="Arial" charset="0"/>
        <a:buChar char="-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D93F1"/>
        </a:buClr>
        <a:buFont typeface="Arial" charset="0"/>
        <a:buChar char="-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Picture1">
            <a:extLst>
              <a:ext uri="{FF2B5EF4-FFF2-40B4-BE49-F238E27FC236}">
                <a16:creationId xmlns:a16="http://schemas.microsoft.com/office/drawing/2014/main" id="{FEA42D2A-B98B-4F0F-820E-10B0566884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5563" y="0"/>
            <a:ext cx="92567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3">
            <a:extLst>
              <a:ext uri="{FF2B5EF4-FFF2-40B4-BE49-F238E27FC236}">
                <a16:creationId xmlns:a16="http://schemas.microsoft.com/office/drawing/2014/main" id="{214020F5-2AA9-449A-B970-05C1E76C81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61722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>
                <a:solidFill>
                  <a:srgbClr val="CC0000"/>
                </a:solidFill>
                <a:latin typeface="Arial Black" panose="020B0A04020102020204" pitchFamily="34" charset="0"/>
              </a:rPr>
              <a:t>National Wildfire </a:t>
            </a:r>
            <a:br>
              <a:rPr lang="en-US" altLang="en-US" sz="3600">
                <a:solidFill>
                  <a:srgbClr val="CC0000"/>
                </a:solidFill>
                <a:latin typeface="Arial Black" panose="020B0A04020102020204" pitchFamily="34" charset="0"/>
              </a:rPr>
            </a:br>
            <a:r>
              <a:rPr lang="en-US" altLang="en-US" sz="3600">
                <a:solidFill>
                  <a:srgbClr val="CC0000"/>
                </a:solidFill>
                <a:latin typeface="Arial Black" panose="020B0A04020102020204" pitchFamily="34" charset="0"/>
              </a:rPr>
              <a:t>Coordinating Group </a:t>
            </a:r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E0A98EE3-2B36-42BA-8656-250E2655B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83138"/>
            <a:ext cx="9144000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SzPct val="80000"/>
              <a:buFont typeface="Wingdings" panose="05000000000000000000" pitchFamily="2" charset="2"/>
              <a:buChar char="§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ct val="30000"/>
              </a:spcAft>
              <a:buSzTx/>
              <a:buFontTx/>
              <a:buNone/>
            </a:pPr>
            <a:r>
              <a:rPr lang="en-US" altLang="en-US" sz="2000" b="0">
                <a:latin typeface="Times New Roman" panose="02020603050405020304" pitchFamily="18" charset="0"/>
              </a:rPr>
              <a:t>E-mail comments or suggestions pertaining to this </a:t>
            </a:r>
            <a:br>
              <a:rPr lang="en-US" altLang="en-US" sz="2000" b="0">
                <a:latin typeface="Times New Roman" panose="02020603050405020304" pitchFamily="18" charset="0"/>
              </a:rPr>
            </a:br>
            <a:r>
              <a:rPr lang="en-US" altLang="en-US" sz="2000" b="0">
                <a:latin typeface="Times New Roman" panose="02020603050405020304" pitchFamily="18" charset="0"/>
              </a:rPr>
              <a:t>or any NWCG course to: BLM_FA_NWCG_Training@blm.gov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>
                <a:latin typeface="Times New Roman" panose="02020603050405020304" pitchFamily="18" charset="0"/>
              </a:rPr>
              <a:t> NWCG Website: http://www.nwcg.gov/</a:t>
            </a: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F31F63AE-AA04-4925-B97D-B2030281B8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686800" cy="3200400"/>
          </a:xfrm>
          <a:noFill/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FontTx/>
              <a:buNone/>
            </a:pPr>
            <a:r>
              <a:rPr lang="en-US" altLang="en-US" sz="2800" b="0">
                <a:latin typeface="Times" panose="02020603050405020304" pitchFamily="18" charset="0"/>
                <a:cs typeface="Times New Roman" panose="02020603050405020304" pitchFamily="18" charset="0"/>
              </a:rPr>
              <a:t>Mission Statement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0">
                <a:latin typeface="Times" panose="02020603050405020304" pitchFamily="18" charset="0"/>
                <a:cs typeface="Arial" panose="020B0604020202020204" pitchFamily="34" charset="0"/>
              </a:rPr>
              <a:t>   The purpose of NWCG is to coordinate programs of the participating wildfire management agencies to avoid wasteful duplication and to provide a means of constructively working together.</a:t>
            </a:r>
            <a:r>
              <a:rPr lang="en-US" altLang="en-US" sz="2400" b="0">
                <a:latin typeface="Times New Roman" panose="02020603050405020304" pitchFamily="18" charset="0"/>
                <a:cs typeface="Arial" panose="020B0604020202020204" pitchFamily="34" charset="0"/>
              </a:rPr>
              <a:t>  </a:t>
            </a:r>
            <a:r>
              <a:rPr lang="en-US" altLang="en-US" sz="2400" b="0">
                <a:latin typeface="Times" panose="02020603050405020304" pitchFamily="18" charset="0"/>
                <a:cs typeface="Arial" panose="020B0604020202020204" pitchFamily="34" charset="0"/>
              </a:rPr>
              <a:t>The goal is to provide more effective execution of each agency</a:t>
            </a:r>
            <a:r>
              <a:rPr lang="en-US" altLang="en-US" sz="2400" b="0">
                <a:latin typeface="Times New Roman" panose="02020603050405020304" pitchFamily="18" charset="0"/>
                <a:cs typeface="Arial" panose="020B0604020202020204" pitchFamily="34" charset="0"/>
              </a:rPr>
              <a:t>’</a:t>
            </a:r>
            <a:r>
              <a:rPr lang="en-US" altLang="en-US" sz="2400" b="0">
                <a:latin typeface="Times" panose="02020603050405020304" pitchFamily="18" charset="0"/>
                <a:cs typeface="Arial" panose="020B0604020202020204" pitchFamily="34" charset="0"/>
              </a:rPr>
              <a:t>s fire management program.</a:t>
            </a:r>
            <a:r>
              <a:rPr lang="en-US" altLang="en-US" sz="2400" b="0">
                <a:latin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altLang="en-US" sz="2400" b="0">
                <a:latin typeface="Times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400" b="0">
                <a:latin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altLang="en-US" sz="2400" b="0">
                <a:latin typeface="Times" panose="02020603050405020304" pitchFamily="18" charset="0"/>
                <a:cs typeface="Arial" panose="020B0604020202020204" pitchFamily="34" charset="0"/>
              </a:rPr>
              <a:t>The group provides a formalized system to agree upon standards of training, equipment, qualifications, and other operational functions.</a:t>
            </a:r>
            <a:endParaRPr lang="en-US" altLang="en-US" sz="2400" b="0">
              <a:latin typeface="Times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3FFCDA33-3D5C-4BD1-9D4E-B2DC83A23D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Responsibilities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E61E8A55-A816-4E61-BE1F-F16B07DC77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5105400"/>
          </a:xfrm>
        </p:spPr>
        <p:txBody>
          <a:bodyPr/>
          <a:lstStyle/>
          <a:p>
            <a:pPr marL="465138" indent="-465138" eaLnBrk="1" hangingPunct="1"/>
            <a:r>
              <a:rPr lang="en-US" altLang="en-US" sz="2800"/>
              <a:t>Instructors</a:t>
            </a:r>
          </a:p>
          <a:p>
            <a:pPr marL="865188" lvl="1" eaLnBrk="1" hangingPunct="1"/>
            <a:r>
              <a:rPr lang="en-US" altLang="en-US" sz="2400"/>
              <a:t>Demonstrate electronic resource tracking system (IROC) screens</a:t>
            </a:r>
          </a:p>
          <a:p>
            <a:pPr marL="865188" lvl="1" eaLnBrk="1" hangingPunct="1"/>
            <a:r>
              <a:rPr lang="en-US" altLang="en-US" sz="2400"/>
              <a:t>Explain Dispatch Concepts</a:t>
            </a:r>
          </a:p>
          <a:p>
            <a:pPr marL="865188" lvl="1" eaLnBrk="1" hangingPunct="1"/>
            <a:r>
              <a:rPr lang="en-US" altLang="en-US" sz="2400"/>
              <a:t>Assist Coaches and Students</a:t>
            </a:r>
          </a:p>
        </p:txBody>
      </p:sp>
      <p:sp>
        <p:nvSpPr>
          <p:cNvPr id="24580" name="Text Box 4">
            <a:extLst>
              <a:ext uri="{FF2B5EF4-FFF2-40B4-BE49-F238E27FC236}">
                <a16:creationId xmlns:a16="http://schemas.microsoft.com/office/drawing/2014/main" id="{2A920384-3171-4F45-A216-83440F574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1288"/>
            <a:ext cx="6069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4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SzPct val="80000"/>
              <a:buFont typeface="Wingdings" panose="05000000000000000000" pitchFamily="2" charset="2"/>
              <a:buChar char="§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000">
                <a:solidFill>
                  <a:srgbClr val="FFCC00"/>
                </a:solidFill>
              </a:rPr>
              <a:t>D-110 Unit 0:</a:t>
            </a:r>
            <a:r>
              <a:rPr lang="en-US" altLang="en-US" sz="2000" b="0">
                <a:solidFill>
                  <a:srgbClr val="000000"/>
                </a:solidFill>
              </a:rPr>
              <a:t>  </a:t>
            </a:r>
            <a:r>
              <a:rPr lang="en-US" altLang="en-US" sz="2000">
                <a:solidFill>
                  <a:srgbClr val="FFFFFF"/>
                </a:solidFill>
              </a:rPr>
              <a:t>Expanded Dispatch Recorder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8B6F850-D98B-4B8D-B9F6-3D71AD4A93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Measuring Performance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C6833F3-2407-4FD8-BF18-CB629D117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5105400"/>
          </a:xfrm>
        </p:spPr>
        <p:txBody>
          <a:bodyPr/>
          <a:lstStyle/>
          <a:p>
            <a:pPr marL="465138" indent="-465138" eaLnBrk="1" hangingPunct="1"/>
            <a:r>
              <a:rPr lang="en-US" altLang="en-US" sz="2800"/>
              <a:t>Brainstorming and Discussions</a:t>
            </a:r>
          </a:p>
          <a:p>
            <a:pPr marL="865188" lvl="1" eaLnBrk="1" hangingPunct="1"/>
            <a:r>
              <a:rPr lang="en-US" altLang="en-US" sz="2400"/>
              <a:t>Participation is Required</a:t>
            </a:r>
          </a:p>
          <a:p>
            <a:pPr marL="465138" indent="-465138" eaLnBrk="1" hangingPunct="1">
              <a:spcBef>
                <a:spcPct val="50000"/>
              </a:spcBef>
            </a:pPr>
            <a:r>
              <a:rPr lang="en-US" altLang="en-US" sz="2800"/>
              <a:t>IROC Exercises</a:t>
            </a:r>
          </a:p>
          <a:p>
            <a:pPr marL="865188" lvl="1" eaLnBrk="1" hangingPunct="1"/>
            <a:r>
              <a:rPr lang="en-US" altLang="en-US" sz="2400"/>
              <a:t>Additional Hands-on Time Can Be Requested with Coach</a:t>
            </a:r>
            <a:endParaRPr lang="en-US" altLang="en-US" sz="2000"/>
          </a:p>
          <a:p>
            <a:pPr marL="465138" indent="-465138" eaLnBrk="1" hangingPunct="1">
              <a:spcBef>
                <a:spcPct val="50000"/>
              </a:spcBef>
            </a:pPr>
            <a:r>
              <a:rPr lang="en-US" altLang="en-US" sz="2800"/>
              <a:t>Criteria For Passing Course: 70% or higher on final exam</a:t>
            </a:r>
          </a:p>
        </p:txBody>
      </p:sp>
      <p:sp>
        <p:nvSpPr>
          <p:cNvPr id="26628" name="Text Box 4">
            <a:extLst>
              <a:ext uri="{FF2B5EF4-FFF2-40B4-BE49-F238E27FC236}">
                <a16:creationId xmlns:a16="http://schemas.microsoft.com/office/drawing/2014/main" id="{6DFD2A05-5C00-4C6B-B025-3D285B1C9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1288"/>
            <a:ext cx="6069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4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SzPct val="80000"/>
              <a:buFont typeface="Wingdings" panose="05000000000000000000" pitchFamily="2" charset="2"/>
              <a:buChar char="§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000">
                <a:solidFill>
                  <a:srgbClr val="FFCC00"/>
                </a:solidFill>
              </a:rPr>
              <a:t>D-110 Unit 0:</a:t>
            </a:r>
            <a:r>
              <a:rPr lang="en-US" altLang="en-US" sz="2000" b="0"/>
              <a:t>  </a:t>
            </a:r>
            <a:r>
              <a:rPr lang="en-US" altLang="en-US" sz="2000">
                <a:solidFill>
                  <a:schemeClr val="bg1"/>
                </a:solidFill>
              </a:rPr>
              <a:t>Expanded Dispatch Recorder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8F883BD1-94E4-42E0-B82B-79A1769C0F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Course Materials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8AB6E370-9249-429B-A58E-98C8EC0324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defRPr/>
            </a:pPr>
            <a:r>
              <a:rPr lang="en-US" altLang="en-US" sz="2800" dirty="0"/>
              <a:t>Laptop or Computer with Internet and Printer Access</a:t>
            </a:r>
          </a:p>
          <a:p>
            <a:pPr marL="457200" indent="-457200" eaLnBrk="1" hangingPunct="1">
              <a:defRPr/>
            </a:pPr>
            <a:endParaRPr lang="en-US" altLang="en-US" sz="2800" dirty="0"/>
          </a:p>
          <a:p>
            <a:pPr marL="457200" indent="-457200" eaLnBrk="1" hangingPunct="1">
              <a:defRPr/>
            </a:pPr>
            <a:r>
              <a:rPr lang="en-US" altLang="en-US" sz="2800" dirty="0"/>
              <a:t>Student Workbook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sz="2800" dirty="0"/>
          </a:p>
          <a:p>
            <a:pPr marL="457200" indent="-457200" eaLnBrk="1" hangingPunct="1">
              <a:defRPr/>
            </a:pPr>
            <a:r>
              <a:rPr lang="en-US" altLang="en-US" sz="2800" dirty="0"/>
              <a:t>References, Guides, and Standard Operating Procedures</a:t>
            </a:r>
          </a:p>
          <a:p>
            <a:pPr marL="457200" indent="-457200" eaLnBrk="1" hangingPunct="1">
              <a:buFontTx/>
              <a:buNone/>
              <a:defRPr/>
            </a:pPr>
            <a:endParaRPr lang="en-US" altLang="en-US" sz="2800" dirty="0"/>
          </a:p>
        </p:txBody>
      </p:sp>
      <p:sp>
        <p:nvSpPr>
          <p:cNvPr id="28676" name="Text Box 4">
            <a:extLst>
              <a:ext uri="{FF2B5EF4-FFF2-40B4-BE49-F238E27FC236}">
                <a16:creationId xmlns:a16="http://schemas.microsoft.com/office/drawing/2014/main" id="{2CD4A9CA-A040-4BDF-840B-429FA6D35C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1288"/>
            <a:ext cx="6069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4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SzPct val="80000"/>
              <a:buFont typeface="Wingdings" panose="05000000000000000000" pitchFamily="2" charset="2"/>
              <a:buChar char="§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000">
                <a:solidFill>
                  <a:srgbClr val="FFCC00"/>
                </a:solidFill>
              </a:rPr>
              <a:t>D-110 Unit 0:</a:t>
            </a:r>
            <a:r>
              <a:rPr lang="en-US" altLang="en-US" sz="2000" b="0"/>
              <a:t>  </a:t>
            </a:r>
            <a:r>
              <a:rPr lang="en-US" altLang="en-US" sz="2000">
                <a:solidFill>
                  <a:schemeClr val="bg1"/>
                </a:solidFill>
              </a:rPr>
              <a:t>Expanded Dispatch Recorder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17463B84-0381-4FEF-8F3A-F675FF8124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6275" y="1828800"/>
            <a:ext cx="7772400" cy="1947863"/>
          </a:xfrm>
        </p:spPr>
        <p:txBody>
          <a:bodyPr/>
          <a:lstStyle/>
          <a:p>
            <a:pPr eaLnBrk="1" hangingPunct="1"/>
            <a:r>
              <a:rPr lang="en-US" altLang="en-US"/>
              <a:t>Complete</a:t>
            </a:r>
            <a:br>
              <a:rPr lang="en-US" altLang="en-US"/>
            </a:br>
            <a:r>
              <a:rPr lang="en-US" altLang="en-US"/>
              <a:t>Course Evaluation </a:t>
            </a:r>
            <a:br>
              <a:rPr lang="en-US" altLang="en-US"/>
            </a:br>
            <a:r>
              <a:rPr lang="en-US" altLang="en-US"/>
              <a:t>Forms</a:t>
            </a:r>
          </a:p>
        </p:txBody>
      </p:sp>
      <p:sp>
        <p:nvSpPr>
          <p:cNvPr id="30723" name="Text Box 6">
            <a:extLst>
              <a:ext uri="{FF2B5EF4-FFF2-40B4-BE49-F238E27FC236}">
                <a16:creationId xmlns:a16="http://schemas.microsoft.com/office/drawing/2014/main" id="{A32B46FC-EEBA-46F1-9057-88974F033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1288"/>
            <a:ext cx="6069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4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SzPct val="80000"/>
              <a:buFont typeface="Wingdings" panose="05000000000000000000" pitchFamily="2" charset="2"/>
              <a:buChar char="§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000">
                <a:solidFill>
                  <a:srgbClr val="FFCC00"/>
                </a:solidFill>
              </a:rPr>
              <a:t>D-110 Unit 0:</a:t>
            </a:r>
            <a:r>
              <a:rPr lang="en-US" altLang="en-US" sz="2000" b="0"/>
              <a:t>  </a:t>
            </a:r>
            <a:r>
              <a:rPr lang="en-US" altLang="en-US" sz="2000">
                <a:solidFill>
                  <a:schemeClr val="bg1"/>
                </a:solidFill>
              </a:rPr>
              <a:t>Expanded Dispatch Recorder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74750D4-8EFD-45E9-9FAE-FE39B7E77AE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4063" y="254000"/>
            <a:ext cx="7772400" cy="2570163"/>
          </a:xfrm>
          <a:effectLst>
            <a:outerShdw dist="53882" dir="2700000" algn="ctr" rotWithShape="0">
              <a:srgbClr val="5F5F5F">
                <a:alpha val="50000"/>
              </a:srgbClr>
            </a:outerShdw>
          </a:effectLst>
        </p:spPr>
        <p:txBody>
          <a:bodyPr/>
          <a:lstStyle/>
          <a:p>
            <a:pPr eaLnBrk="1" hangingPunct="1"/>
            <a:r>
              <a:rPr lang="en-US" altLang="en-US" sz="5400">
                <a:latin typeface="Arial Black" panose="020B0A04020102020204" pitchFamily="34" charset="0"/>
              </a:rPr>
              <a:t>Expanded Dispatch Recorder</a:t>
            </a:r>
            <a:br>
              <a:rPr lang="en-US" altLang="en-US">
                <a:latin typeface="Arial Black" panose="020B0A04020102020204" pitchFamily="34" charset="0"/>
              </a:rPr>
            </a:br>
            <a:endParaRPr lang="en-US" altLang="en-US">
              <a:latin typeface="Arial Black" panose="020B0A04020102020204" pitchFamily="34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350D69C-4B81-4734-872E-0DECA8501C4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65175" y="1995488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sz="4400">
                <a:latin typeface="Arial Black" panose="020B0A04020102020204" pitchFamily="34" charset="0"/>
              </a:rPr>
              <a:t>D-110</a:t>
            </a:r>
            <a:br>
              <a:rPr lang="en-US" altLang="en-US" sz="4400">
                <a:latin typeface="Arial Black" panose="020B0A04020102020204" pitchFamily="34" charset="0"/>
              </a:rPr>
            </a:br>
            <a:endParaRPr lang="en-US" altLang="en-US" sz="4400">
              <a:latin typeface="Arial Black" panose="020B0A040201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2A7556-6214-4F6D-9CCC-E9F3CBC08C3C}"/>
              </a:ext>
            </a:extLst>
          </p:cNvPr>
          <p:cNvSpPr txBox="1"/>
          <p:nvPr/>
        </p:nvSpPr>
        <p:spPr>
          <a:xfrm>
            <a:off x="7747000" y="6521450"/>
            <a:ext cx="1246188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200" b="1" dirty="0">
                <a:solidFill>
                  <a:schemeClr val="bg1"/>
                </a:solidFill>
                <a:latin typeface="+mn-lt"/>
              </a:rPr>
              <a:t>00-2-D110-EP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50C34E0-7268-4B6D-9AC4-A59A9893E5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Course Objectives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EA9B8963-9668-42BF-9488-2E60E5FDAF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z="2800" dirty="0"/>
          </a:p>
          <a:p>
            <a:pPr>
              <a:defRPr/>
            </a:pPr>
            <a:r>
              <a:rPr lang="en-US" sz="2800" dirty="0"/>
              <a:t>Describe the purpose and structure of Expanded Dispatch.</a:t>
            </a:r>
          </a:p>
          <a:p>
            <a:pPr marL="0" indent="0">
              <a:buFontTx/>
              <a:buNone/>
              <a:defRPr/>
            </a:pPr>
            <a:endParaRPr lang="en-US" sz="2800" dirty="0"/>
          </a:p>
          <a:p>
            <a:pPr>
              <a:defRPr/>
            </a:pPr>
            <a:r>
              <a:rPr lang="en-US" sz="2800" dirty="0"/>
              <a:t>Describe the roles and responsibilities of the Expanded Dispatch Recorder (EDRC).</a:t>
            </a:r>
          </a:p>
          <a:p>
            <a:pPr marL="457200" indent="-457200" eaLnBrk="1" hangingPunct="1">
              <a:defRPr/>
            </a:pPr>
            <a:endParaRPr lang="en-US" altLang="en-US" sz="2800" dirty="0"/>
          </a:p>
          <a:p>
            <a:pPr marL="457200" indent="-457200" eaLnBrk="1" hangingPunct="1">
              <a:defRPr/>
            </a:pPr>
            <a:endParaRPr lang="en-US" altLang="en-US" sz="2800" dirty="0"/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D09A5266-F4E3-4A09-975F-E6BFA3F5B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1288"/>
            <a:ext cx="6069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4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SzPct val="80000"/>
              <a:buFont typeface="Wingdings" panose="05000000000000000000" pitchFamily="2" charset="2"/>
              <a:buChar char="§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000">
                <a:solidFill>
                  <a:srgbClr val="FFCC00"/>
                </a:solidFill>
              </a:rPr>
              <a:t>D-110 Unit 0:</a:t>
            </a:r>
            <a:r>
              <a:rPr lang="en-US" altLang="en-US" sz="2000" b="0"/>
              <a:t>  </a:t>
            </a:r>
            <a:r>
              <a:rPr lang="en-US" altLang="en-US" sz="2000">
                <a:solidFill>
                  <a:schemeClr val="bg1"/>
                </a:solidFill>
              </a:rPr>
              <a:t>Expanded Dispatch Recorder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19EBE4E-970C-4334-A7FB-8384F79E97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Course Objectives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BA96E31-D651-497C-85A5-44266CAE87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Demonstrate how to mobilize and demobilize incident resources, using established dispatch ordering channels, through resource order forms and electronic resource tracking systems.</a:t>
            </a:r>
          </a:p>
          <a:p>
            <a:pPr marL="0" indent="0">
              <a:buFontTx/>
              <a:buNone/>
              <a:defRPr/>
            </a:pPr>
            <a:endParaRPr lang="en-US" sz="2800" dirty="0"/>
          </a:p>
          <a:p>
            <a:pPr>
              <a:defRPr/>
            </a:pPr>
            <a:r>
              <a:rPr lang="en-US" sz="2800" dirty="0"/>
              <a:t>Describe how to communicate effectively and foster positive interpersonal working relationships.</a:t>
            </a: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C9053342-F013-4644-BAEC-2F41A5CF6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1288"/>
            <a:ext cx="6069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4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SzPct val="80000"/>
              <a:buFont typeface="Wingdings" panose="05000000000000000000" pitchFamily="2" charset="2"/>
              <a:buChar char="§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000">
                <a:solidFill>
                  <a:srgbClr val="FFCC00"/>
                </a:solidFill>
              </a:rPr>
              <a:t>D-110 Unit 0:</a:t>
            </a:r>
            <a:r>
              <a:rPr lang="en-US" altLang="en-US" sz="2000" b="0"/>
              <a:t>  </a:t>
            </a:r>
            <a:r>
              <a:rPr lang="en-US" altLang="en-US" sz="2000">
                <a:solidFill>
                  <a:schemeClr val="bg1"/>
                </a:solidFill>
              </a:rPr>
              <a:t>Expanded Dispatch Recorder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C8040ED5-CEEF-4F0D-8D3F-B357C74F8C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508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Unit Overview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918E8EE-850A-439B-8008-BE70ED43E2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20700" y="1570382"/>
            <a:ext cx="8229600" cy="4920905"/>
          </a:xfrm>
        </p:spPr>
        <p:txBody>
          <a:bodyPr/>
          <a:lstStyle/>
          <a:p>
            <a:pPr eaLnBrk="1" hangingPunct="1">
              <a:spcAft>
                <a:spcPct val="35000"/>
              </a:spcAft>
              <a:buFontTx/>
              <a:buNone/>
            </a:pPr>
            <a:r>
              <a:rPr lang="en-US" altLang="en-US" sz="2800" dirty="0"/>
              <a:t>Unit 0	Introduction</a:t>
            </a:r>
          </a:p>
          <a:p>
            <a:pPr eaLnBrk="1" hangingPunct="1">
              <a:spcAft>
                <a:spcPct val="35000"/>
              </a:spcAft>
              <a:buFontTx/>
              <a:buNone/>
            </a:pPr>
            <a:r>
              <a:rPr lang="en-US" altLang="en-US" sz="2800" dirty="0"/>
              <a:t>Unit 1	Dispatch Organization</a:t>
            </a:r>
          </a:p>
          <a:p>
            <a:pPr eaLnBrk="1" hangingPunct="1">
              <a:spcAft>
                <a:spcPct val="35000"/>
              </a:spcAft>
              <a:buFontTx/>
              <a:buNone/>
            </a:pPr>
            <a:r>
              <a:rPr lang="en-US" altLang="en-US" sz="2800" dirty="0"/>
              <a:t>Unit 2	Communications and Working 			Relationships</a:t>
            </a:r>
          </a:p>
          <a:p>
            <a:pPr eaLnBrk="1" hangingPunct="1">
              <a:spcAft>
                <a:spcPct val="35000"/>
              </a:spcAft>
              <a:buFontTx/>
              <a:buNone/>
            </a:pPr>
            <a:r>
              <a:rPr lang="en-US" altLang="en-US" sz="2800" dirty="0"/>
              <a:t>Unit 3	Getting Acquainted with Electronic 		Resource Tracking System (IROC)</a:t>
            </a: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A3381E94-5FD5-4573-9885-6DB3940B6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1288"/>
            <a:ext cx="6069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4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SzPct val="80000"/>
              <a:buFont typeface="Wingdings" panose="05000000000000000000" pitchFamily="2" charset="2"/>
              <a:buChar char="§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D-110 Unit 0:</a:t>
            </a: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</a:t>
            </a: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Expanded Dispatch Recorder</a:t>
            </a:r>
          </a:p>
        </p:txBody>
      </p:sp>
    </p:spTree>
    <p:extLst>
      <p:ext uri="{BB962C8B-B14F-4D97-AF65-F5344CB8AC3E}">
        <p14:creationId xmlns:p14="http://schemas.microsoft.com/office/powerpoint/2010/main" val="2829188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C8040ED5-CEEF-4F0D-8D3F-B357C74F8C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508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Unit Overview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918E8EE-850A-439B-8008-BE70ED43E2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20700" y="1570382"/>
            <a:ext cx="8229600" cy="4920905"/>
          </a:xfrm>
        </p:spPr>
        <p:txBody>
          <a:bodyPr/>
          <a:lstStyle/>
          <a:p>
            <a:pPr eaLnBrk="1" hangingPunct="1">
              <a:spcAft>
                <a:spcPct val="35000"/>
              </a:spcAft>
              <a:buFontTx/>
              <a:buNone/>
            </a:pPr>
            <a:r>
              <a:rPr lang="en-US" altLang="en-US" sz="2800" dirty="0"/>
              <a:t>Unit 4	Creating a Resource Request, 			Pending Request, Resource Status, 		and Edit Request</a:t>
            </a:r>
          </a:p>
          <a:p>
            <a:pPr eaLnBrk="1" hangingPunct="1">
              <a:spcAft>
                <a:spcPct val="35000"/>
              </a:spcAft>
              <a:buFontTx/>
              <a:buNone/>
            </a:pPr>
            <a:r>
              <a:rPr lang="en-US" altLang="en-US" sz="2800" dirty="0"/>
              <a:t>Unit 5	Filling and Placing a Request, DPL, 		Mobilizing, and Travel/Travel 			Procedures</a:t>
            </a:r>
          </a:p>
          <a:p>
            <a:pPr eaLnBrk="1" hangingPunct="1">
              <a:spcAft>
                <a:spcPct val="35000"/>
              </a:spcAft>
              <a:buFontTx/>
              <a:buNone/>
            </a:pPr>
            <a:r>
              <a:rPr lang="en-US" altLang="en-US" sz="2800" dirty="0"/>
              <a:t>Unit 6	Request Status, Support and 			Subordinate Requests</a:t>
            </a:r>
          </a:p>
          <a:p>
            <a:pPr eaLnBrk="1" hangingPunct="1">
              <a:spcAft>
                <a:spcPct val="35000"/>
              </a:spcAft>
              <a:buFontTx/>
              <a:buNone/>
            </a:pPr>
            <a:r>
              <a:rPr lang="en-US" altLang="en-US" sz="2800" dirty="0"/>
              <a:t>			</a:t>
            </a: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A3381E94-5FD5-4573-9885-6DB3940B6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1288"/>
            <a:ext cx="6069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4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SzPct val="80000"/>
              <a:buFont typeface="Wingdings" panose="05000000000000000000" pitchFamily="2" charset="2"/>
              <a:buChar char="§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000">
                <a:solidFill>
                  <a:srgbClr val="FFCC00"/>
                </a:solidFill>
              </a:rPr>
              <a:t>D-110 Unit 0:</a:t>
            </a:r>
            <a:r>
              <a:rPr lang="en-US" altLang="en-US" sz="2000" b="0"/>
              <a:t>  </a:t>
            </a:r>
            <a:r>
              <a:rPr lang="en-US" altLang="en-US" sz="2000">
                <a:solidFill>
                  <a:schemeClr val="bg1"/>
                </a:solidFill>
              </a:rPr>
              <a:t>Expanded Dispatch Recorder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8E152AD-EC98-474D-B52D-92A77C32CB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508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Unit Overview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78844516-8991-4303-97D3-C430A0FEE6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1350" y="1580322"/>
            <a:ext cx="8229600" cy="4910966"/>
          </a:xfrm>
        </p:spPr>
        <p:txBody>
          <a:bodyPr/>
          <a:lstStyle/>
          <a:p>
            <a:pPr eaLnBrk="1" hangingPunct="1">
              <a:spcAft>
                <a:spcPct val="35000"/>
              </a:spcAft>
              <a:buFontTx/>
              <a:buNone/>
            </a:pPr>
            <a:r>
              <a:rPr lang="en-US" altLang="en-US" sz="2800" dirty="0"/>
              <a:t>Unit 7	Supplies</a:t>
            </a:r>
          </a:p>
          <a:p>
            <a:pPr eaLnBrk="1" hangingPunct="1">
              <a:spcAft>
                <a:spcPct val="35000"/>
              </a:spcAft>
              <a:buFontTx/>
              <a:buNone/>
            </a:pPr>
            <a:r>
              <a:rPr lang="en-US" altLang="en-US" sz="2800" dirty="0"/>
              <a:t>Unit 8	Supply Resource Orders</a:t>
            </a:r>
            <a:endParaRPr lang="en-US" altLang="en-US" sz="2800" dirty="0">
              <a:cs typeface="Arial"/>
            </a:endParaRPr>
          </a:p>
          <a:p>
            <a:pPr eaLnBrk="1" hangingPunct="1">
              <a:spcAft>
                <a:spcPct val="35000"/>
              </a:spcAft>
              <a:buFontTx/>
              <a:buNone/>
            </a:pPr>
            <a:r>
              <a:rPr lang="en-US" altLang="en-US" sz="2800" dirty="0"/>
              <a:t>Unit 9	Supplemental Forms and Manual 		Resource Ordering</a:t>
            </a:r>
            <a:endParaRPr lang="en-US" altLang="en-US" sz="2800" dirty="0">
              <a:cs typeface="Arial"/>
            </a:endParaRPr>
          </a:p>
          <a:p>
            <a:pPr eaLnBrk="1" hangingPunct="1">
              <a:spcAft>
                <a:spcPct val="35000"/>
              </a:spcAft>
              <a:buFontTx/>
              <a:buNone/>
            </a:pPr>
            <a:r>
              <a:rPr lang="en-US" altLang="en-US" sz="2800" dirty="0"/>
              <a:t>Unit 10	Demobilization</a:t>
            </a:r>
            <a:endParaRPr lang="en-US" altLang="en-US" sz="2800" dirty="0">
              <a:cs typeface="Arial"/>
            </a:endParaRPr>
          </a:p>
          <a:p>
            <a:pPr eaLnBrk="1" hangingPunct="1">
              <a:spcAft>
                <a:spcPct val="35000"/>
              </a:spcAft>
              <a:buFontTx/>
              <a:buNone/>
            </a:pPr>
            <a:r>
              <a:rPr lang="en-US" altLang="en-US" sz="2800" dirty="0"/>
              <a:t>Unit 11	Final Scenario and Exam</a:t>
            </a:r>
            <a:endParaRPr lang="en-US" altLang="en-US" sz="2800" dirty="0">
              <a:cs typeface="Arial"/>
            </a:endParaRPr>
          </a:p>
          <a:p>
            <a:pPr eaLnBrk="1" hangingPunct="1">
              <a:spcAft>
                <a:spcPct val="35000"/>
              </a:spcAft>
              <a:buNone/>
            </a:pPr>
            <a:r>
              <a:rPr lang="en-US" altLang="en-US" sz="2800" dirty="0"/>
              <a:t>Unit 12 	After Action Review (AAR) and 			Closeout</a:t>
            </a:r>
            <a:endParaRPr lang="en-US" altLang="en-US" sz="2800" dirty="0">
              <a:cs typeface="Arial"/>
            </a:endParaRPr>
          </a:p>
          <a:p>
            <a:pPr eaLnBrk="1" hangingPunct="1">
              <a:spcAft>
                <a:spcPct val="35000"/>
              </a:spcAft>
              <a:buFontTx/>
              <a:buNone/>
            </a:pPr>
            <a:r>
              <a:rPr lang="en-US" altLang="en-US" sz="2800" dirty="0"/>
              <a:t>			</a:t>
            </a:r>
            <a:endParaRPr lang="en-US" altLang="en-US" sz="2800" dirty="0">
              <a:cs typeface="Arial"/>
            </a:endParaRPr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3B59161E-998D-444E-9A02-C7265E2F9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1288"/>
            <a:ext cx="6069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4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SzPct val="80000"/>
              <a:buFont typeface="Wingdings" panose="05000000000000000000" pitchFamily="2" charset="2"/>
              <a:buChar char="§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000">
                <a:solidFill>
                  <a:srgbClr val="FFCC00"/>
                </a:solidFill>
              </a:rPr>
              <a:t>D-110 Unit 0:</a:t>
            </a:r>
            <a:r>
              <a:rPr lang="en-US" altLang="en-US" sz="2000" b="0">
                <a:solidFill>
                  <a:srgbClr val="000000"/>
                </a:solidFill>
              </a:rPr>
              <a:t>  </a:t>
            </a:r>
            <a:r>
              <a:rPr lang="en-US" altLang="en-US" sz="2000">
                <a:solidFill>
                  <a:srgbClr val="FFFFFF"/>
                </a:solidFill>
              </a:rPr>
              <a:t>Expanded Dispatch Recorder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3B4803CA-8353-4374-8E55-65B43271FB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Instructional Methods</a:t>
            </a:r>
          </a:p>
        </p:txBody>
      </p:sp>
      <p:sp>
        <p:nvSpPr>
          <p:cNvPr id="14339" name="Rectangle 4">
            <a:extLst>
              <a:ext uri="{FF2B5EF4-FFF2-40B4-BE49-F238E27FC236}">
                <a16:creationId xmlns:a16="http://schemas.microsoft.com/office/drawing/2014/main" id="{43D494DA-26FB-4D36-AD2E-4B8D741F89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ct val="50000"/>
              </a:spcAft>
              <a:defRPr/>
            </a:pPr>
            <a:r>
              <a:rPr lang="en-US" altLang="en-US" sz="2800" dirty="0"/>
              <a:t>Electronic presentations, demonstrations, short lectures, handouts, and a series of progressive hands-on </a:t>
            </a:r>
            <a:r>
              <a:rPr lang="en-US" sz="2800" dirty="0"/>
              <a:t>electronic resource tracking system (IROC</a:t>
            </a:r>
            <a:r>
              <a:rPr lang="en-US" altLang="en-US" sz="2800" dirty="0"/>
              <a:t>) exercises.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defRPr/>
            </a:pPr>
            <a:r>
              <a:rPr lang="en-US" altLang="en-US" sz="2800" dirty="0"/>
              <a:t>Reference material provided electronically and hardcopy</a:t>
            </a:r>
          </a:p>
          <a:p>
            <a:pPr marL="0" indent="0" eaLnBrk="1" hangingPunct="1">
              <a:spcBef>
                <a:spcPct val="15000"/>
              </a:spcBef>
              <a:buFontTx/>
              <a:buNone/>
              <a:defRPr/>
            </a:pPr>
            <a:endParaRPr lang="en-US" altLang="en-US" sz="2800" dirty="0"/>
          </a:p>
          <a:p>
            <a:pPr eaLnBrk="1" hangingPunct="1">
              <a:buFontTx/>
              <a:buNone/>
              <a:defRPr/>
            </a:pPr>
            <a:endParaRPr lang="en-US" altLang="en-US" sz="2800" i="1" dirty="0"/>
          </a:p>
          <a:p>
            <a:pPr eaLnBrk="1" hangingPunct="1">
              <a:defRPr/>
            </a:pPr>
            <a:endParaRPr lang="en-US" altLang="en-US" sz="2800" i="1" dirty="0"/>
          </a:p>
        </p:txBody>
      </p:sp>
      <p:sp>
        <p:nvSpPr>
          <p:cNvPr id="20484" name="Text Box 6">
            <a:extLst>
              <a:ext uri="{FF2B5EF4-FFF2-40B4-BE49-F238E27FC236}">
                <a16:creationId xmlns:a16="http://schemas.microsoft.com/office/drawing/2014/main" id="{30E37380-CBAF-4C2B-8F85-BBDB1B001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1288"/>
            <a:ext cx="6069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4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SzPct val="80000"/>
              <a:buFont typeface="Wingdings" panose="05000000000000000000" pitchFamily="2" charset="2"/>
              <a:buChar char="§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000">
                <a:solidFill>
                  <a:srgbClr val="FFCC00"/>
                </a:solidFill>
              </a:rPr>
              <a:t>D-110 Unit 0:</a:t>
            </a:r>
            <a:r>
              <a:rPr lang="en-US" altLang="en-US" sz="2000" b="0"/>
              <a:t>  </a:t>
            </a:r>
            <a:r>
              <a:rPr lang="en-US" altLang="en-US" sz="2000">
                <a:solidFill>
                  <a:schemeClr val="bg1"/>
                </a:solidFill>
              </a:rPr>
              <a:t>Expanded Dispatch Recorder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6C365E9-105C-44B5-9357-C9F913CC2D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Responsibilities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B8139E3-2817-4148-BC13-AC05E10B52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5105400"/>
          </a:xfrm>
        </p:spPr>
        <p:txBody>
          <a:bodyPr/>
          <a:lstStyle/>
          <a:p>
            <a:pPr marL="465138" indent="-465138" eaLnBrk="1" hangingPunct="1"/>
            <a:r>
              <a:rPr lang="en-US" altLang="en-US" sz="2800"/>
              <a:t>Students</a:t>
            </a:r>
          </a:p>
          <a:p>
            <a:pPr marL="865188" lvl="1" eaLnBrk="1" hangingPunct="1"/>
            <a:r>
              <a:rPr lang="en-US" altLang="en-US" sz="2400"/>
              <a:t>Actively Participate</a:t>
            </a:r>
          </a:p>
          <a:p>
            <a:pPr marL="865188" lvl="1" eaLnBrk="1" hangingPunct="1"/>
            <a:r>
              <a:rPr lang="en-US" altLang="en-US" sz="2400"/>
              <a:t>Ask Questions</a:t>
            </a:r>
          </a:p>
          <a:p>
            <a:pPr marL="865188" lvl="1" eaLnBrk="1" hangingPunct="1"/>
            <a:r>
              <a:rPr lang="en-US" altLang="en-US" sz="2400"/>
              <a:t>Take Notes</a:t>
            </a:r>
          </a:p>
          <a:p>
            <a:pPr marL="865188" lvl="1" eaLnBrk="1" hangingPunct="1"/>
            <a:r>
              <a:rPr lang="en-US" altLang="en-US" sz="2400"/>
              <a:t>Be Flexible</a:t>
            </a:r>
          </a:p>
          <a:p>
            <a:pPr marL="865188" lvl="1" eaLnBrk="1" hangingPunct="1"/>
            <a:r>
              <a:rPr lang="en-US" altLang="en-US" sz="2400"/>
              <a:t>Complete Unit Evaluations</a:t>
            </a:r>
            <a:endParaRPr lang="en-US" altLang="en-US"/>
          </a:p>
          <a:p>
            <a:pPr marL="465138" indent="-465138" eaLnBrk="1" hangingPunct="1">
              <a:spcBef>
                <a:spcPct val="50000"/>
              </a:spcBef>
            </a:pPr>
            <a:r>
              <a:rPr lang="en-US" altLang="en-US" sz="2800"/>
              <a:t>Coaches</a:t>
            </a:r>
          </a:p>
          <a:p>
            <a:pPr marL="865188" lvl="1" eaLnBrk="1" hangingPunct="1"/>
            <a:r>
              <a:rPr lang="en-US" altLang="en-US" sz="2400"/>
              <a:t>Provide Clarification and Guidance</a:t>
            </a:r>
          </a:p>
          <a:p>
            <a:pPr marL="865188" lvl="1" eaLnBrk="1" hangingPunct="1"/>
            <a:r>
              <a:rPr lang="en-US" altLang="en-US" sz="2400"/>
              <a:t>Ensure Data is Entered Correctly</a:t>
            </a:r>
          </a:p>
          <a:p>
            <a:pPr marL="865188" lvl="1" eaLnBrk="1" hangingPunct="1"/>
            <a:r>
              <a:rPr lang="en-US" altLang="en-US" sz="2400"/>
              <a:t>Evaluate Student Performance</a:t>
            </a:r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C3425101-DB40-42F2-91F9-3C658D860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6491288"/>
            <a:ext cx="6069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4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6633"/>
              </a:buClr>
              <a:buSzPct val="80000"/>
              <a:buFont typeface="Wingdings" panose="05000000000000000000" pitchFamily="2" charset="2"/>
              <a:buChar char="§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6633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D93F1"/>
              </a:buClr>
              <a:buFont typeface="Arial" panose="020B0604020202020204" pitchFamily="34" charset="0"/>
              <a:buChar char="-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en-US" sz="2000">
                <a:solidFill>
                  <a:srgbClr val="FFCC00"/>
                </a:solidFill>
              </a:rPr>
              <a:t>D-110 Unit 0:</a:t>
            </a:r>
            <a:r>
              <a:rPr lang="en-US" altLang="en-US" sz="2000" b="0">
                <a:solidFill>
                  <a:srgbClr val="000000"/>
                </a:solidFill>
              </a:rPr>
              <a:t>  </a:t>
            </a:r>
            <a:r>
              <a:rPr lang="en-US" altLang="en-US" sz="2000">
                <a:solidFill>
                  <a:srgbClr val="FFFFFF"/>
                </a:solidFill>
              </a:rPr>
              <a:t>Expanded Dispatch Recorder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A172FC57485840B23E50755FE1E7F8" ma:contentTypeVersion="8" ma:contentTypeDescription="Create a new document." ma:contentTypeScope="" ma:versionID="41911f0940921f56ec1df2d59bcc9c62">
  <xsd:schema xmlns:xsd="http://www.w3.org/2001/XMLSchema" xmlns:xs="http://www.w3.org/2001/XMLSchema" xmlns:p="http://schemas.microsoft.com/office/2006/metadata/properties" xmlns:ns2="00ac04ce-50ab-4ac6-b1c2-af95c1e8e5b8" xmlns:ns3="22468c1e-1b42-4c8e-b519-46b6b05803d5" targetNamespace="http://schemas.microsoft.com/office/2006/metadata/properties" ma:root="true" ma:fieldsID="eea5c912ed807e28d390210349814683" ns2:_="" ns3:_="">
    <xsd:import namespace="00ac04ce-50ab-4ac6-b1c2-af95c1e8e5b8"/>
    <xsd:import namespace="22468c1e-1b42-4c8e-b519-46b6b05803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ac04ce-50ab-4ac6-b1c2-af95c1e8e5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468c1e-1b42-4c8e-b519-46b6b05803d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C190DEA-6BDE-480B-9A30-8B1277EC61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ac04ce-50ab-4ac6-b1c2-af95c1e8e5b8"/>
    <ds:schemaRef ds:uri="22468c1e-1b42-4c8e-b519-46b6b05803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24B57F-7A68-4B5D-968F-27C8872D2E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B0EB31-1FDE-4CF9-9019-8D93DB82FFC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552</Words>
  <Application>Microsoft Office PowerPoint</Application>
  <PresentationFormat>On-screen Show (4:3)</PresentationFormat>
  <Paragraphs>91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Arial Black</vt:lpstr>
      <vt:lpstr>Times</vt:lpstr>
      <vt:lpstr>Times New Roman</vt:lpstr>
      <vt:lpstr>Verdana</vt:lpstr>
      <vt:lpstr>Wingdings</vt:lpstr>
      <vt:lpstr>Default Design</vt:lpstr>
      <vt:lpstr>1_Default Design</vt:lpstr>
      <vt:lpstr>2_Default Design</vt:lpstr>
      <vt:lpstr>National Wildfire  Coordinating Group </vt:lpstr>
      <vt:lpstr>Expanded Dispatch Recorder </vt:lpstr>
      <vt:lpstr>Course Objectives</vt:lpstr>
      <vt:lpstr>Course Objectives</vt:lpstr>
      <vt:lpstr>Unit Overview</vt:lpstr>
      <vt:lpstr>Unit Overview</vt:lpstr>
      <vt:lpstr>Unit Overview</vt:lpstr>
      <vt:lpstr>Instructional Methods</vt:lpstr>
      <vt:lpstr>Responsibilities</vt:lpstr>
      <vt:lpstr>Responsibilities</vt:lpstr>
      <vt:lpstr>Measuring Performance</vt:lpstr>
      <vt:lpstr>Course Materials</vt:lpstr>
      <vt:lpstr>Complete Course Evaluation  Forms</vt:lpstr>
    </vt:vector>
  </TitlesOfParts>
  <Company>BLM-NIFC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S-244</dc:title>
  <dc:creator>Media Unit</dc:creator>
  <cp:lastModifiedBy>Sunderland, Amber</cp:lastModifiedBy>
  <cp:revision>57</cp:revision>
  <dcterms:created xsi:type="dcterms:W3CDTF">2004-05-27T14:49:54Z</dcterms:created>
  <dcterms:modified xsi:type="dcterms:W3CDTF">2021-04-23T19:26:27Z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0x0101001AA172FC57485840B23E50755FE1E7F8</vt:lpwstr>
  </property>
</Properties>
</file>